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99" r:id="rId3"/>
    <p:sldId id="300" r:id="rId4"/>
    <p:sldId id="301" r:id="rId5"/>
    <p:sldId id="302" r:id="rId6"/>
    <p:sldId id="309" r:id="rId7"/>
    <p:sldId id="310" r:id="rId8"/>
    <p:sldId id="303" r:id="rId9"/>
    <p:sldId id="304" r:id="rId10"/>
    <p:sldId id="305" r:id="rId11"/>
    <p:sldId id="315" r:id="rId12"/>
    <p:sldId id="316" r:id="rId13"/>
    <p:sldId id="317" r:id="rId14"/>
    <p:sldId id="318" r:id="rId15"/>
    <p:sldId id="319" r:id="rId16"/>
    <p:sldId id="258" r:id="rId17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600"/>
    <a:srgbClr val="E1D800"/>
    <a:srgbClr val="0000FF"/>
    <a:srgbClr val="78006F"/>
    <a:srgbClr val="66CCFF"/>
    <a:srgbClr val="4DB4AF"/>
    <a:srgbClr val="C3BE00"/>
    <a:srgbClr val="781C6F"/>
    <a:srgbClr val="7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42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890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6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6.bin"/><Relationship Id="rId2" Type="http://schemas.openxmlformats.org/officeDocument/2006/relationships/tags" Target="../tags/tag1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3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0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6.xml"/><Relationship Id="rId7" Type="http://schemas.openxmlformats.org/officeDocument/2006/relationships/image" Target="../media/image6.wmf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9.wmf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10.xml"/><Relationship Id="rId7" Type="http://schemas.openxmlformats.org/officeDocument/2006/relationships/oleObject" Target="../embeddings/oleObject3.bin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12.xml"/><Relationship Id="rId7" Type="http://schemas.openxmlformats.org/officeDocument/2006/relationships/oleObject" Target="../embeddings/oleObject4.bin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218565" y="2122805"/>
            <a:ext cx="10081895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点到坐标轴的距离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906145" y="1861820"/>
            <a:ext cx="8956040" cy="1372870"/>
            <a:chOff x="4704" y="2932"/>
            <a:chExt cx="14104" cy="2162"/>
          </a:xfrm>
        </p:grpSpPr>
        <p:sp>
          <p:nvSpPr>
            <p:cNvPr id="20522" name="文本框 8"/>
            <p:cNvSpPr txBox="1"/>
            <p:nvPr/>
          </p:nvSpPr>
          <p:spPr>
            <a:xfrm>
              <a:off x="4704" y="2932"/>
              <a:ext cx="14105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zh-CN" sz="3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</a:t>
              </a:r>
              <a:r>
                <a:rPr lang="en-US" altLang="zh-CN" sz="3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3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3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x,y</a:t>
              </a:r>
              <a:r>
                <a:rPr lang="zh-CN" altLang="en-US" sz="3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轴的距离为       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轴的距离为       。</a:t>
              </a:r>
            </a:p>
          </p:txBody>
        </p:sp>
        <p:graphicFrame>
          <p:nvGraphicFramePr>
            <p:cNvPr id="20524" name="对象 9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9733" y="3774"/>
            <a:ext cx="1052" cy="1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r:id="rId5" imgW="190500" imgH="254000" progId="Equation.KSEE3">
                    <p:embed/>
                  </p:oleObj>
                </mc:Choice>
                <mc:Fallback>
                  <p:oleObj r:id="rId5" imgW="190500" imgH="254000" progId="Equation.KSEE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733" y="3774"/>
                          <a:ext cx="1052" cy="123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25" name="对象 10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16248" y="3774"/>
            <a:ext cx="920" cy="13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2" r:id="rId7" imgW="177165" imgH="254000" progId="Equation.KSEE3">
                    <p:embed/>
                  </p:oleObj>
                </mc:Choice>
                <mc:Fallback>
                  <p:oleObj r:id="rId7" imgW="177165" imgH="254000" progId="Equation.KSEE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6248" y="3774"/>
                          <a:ext cx="920" cy="132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77" name="文本框 44076"/>
          <p:cNvSpPr txBox="1"/>
          <p:nvPr/>
        </p:nvSpPr>
        <p:spPr>
          <a:xfrm>
            <a:off x="880745" y="3968115"/>
            <a:ext cx="1029462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关于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轴对称的点: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横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坐标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相同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</a:rPr>
              <a:t>,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纵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坐标互为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相反数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关于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y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轴对称的点: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纵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坐标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相同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,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横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坐标互为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相反数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581634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" y="904240"/>
            <a:ext cx="10581005" cy="2054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1635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5750" y="3229928"/>
            <a:ext cx="3609975" cy="254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R3`]3Z$UAE{~]`_4K]}A(L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315" y="2292350"/>
            <a:ext cx="942340" cy="53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582658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70" y="904240"/>
            <a:ext cx="10457180" cy="20631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2659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038" y="3260725"/>
            <a:ext cx="2505075" cy="204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 descr="R3`]3Z$UAE{~]`_4K]}A(L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6068" y="2389505"/>
            <a:ext cx="354012" cy="396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58368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395" y="904240"/>
            <a:ext cx="10069830" cy="2139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68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2488" y="3330575"/>
            <a:ext cx="2933700" cy="199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R3`]3Z$UAE{~]`_4K]}A(L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3803" y="2521585"/>
            <a:ext cx="354012" cy="398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584706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3" y="942975"/>
            <a:ext cx="8142287" cy="4972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R3`]3Z$UAE{~]`_4K]}A(L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200" y="3151188"/>
            <a:ext cx="3711575" cy="2851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 descr="R3`]3Z$UAE{~]`_4K]}A(L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0988" y="4797425"/>
            <a:ext cx="220662" cy="230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586754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6250" y="963613"/>
            <a:ext cx="8191500" cy="2608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6755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4650" y="3170238"/>
            <a:ext cx="2803525" cy="2678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491883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如何求点到坐标轴的距离？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857157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364" y="2715823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关于坐标轴对称的点的坐标特征。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28673" name="Text Box 2"/>
          <p:cNvSpPr txBox="1"/>
          <p:nvPr/>
        </p:nvSpPr>
        <p:spPr>
          <a:xfrm>
            <a:off x="673418" y="1814513"/>
            <a:ext cx="9686925" cy="18148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cs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已知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点坐标为（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+1，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－3）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    ①点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在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轴上，则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=</a:t>
            </a:r>
            <a:r>
              <a:rPr lang="zh-CN" altLang="en-US" sz="2800" b="1" u="sng" dirty="0">
                <a:solidFill>
                  <a:schemeClr val="tx1"/>
                </a:solidFill>
                <a:latin typeface="+mn-ea"/>
                <a:cs typeface="+mn-ea"/>
              </a:rPr>
              <a:t>       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；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    ②点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在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轴上，则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=</a:t>
            </a:r>
            <a:r>
              <a:rPr lang="zh-CN" altLang="en-US" sz="2800" b="1" u="sng" dirty="0">
                <a:solidFill>
                  <a:schemeClr val="tx1"/>
                </a:solidFill>
                <a:latin typeface="+mn-ea"/>
                <a:cs typeface="+mn-ea"/>
              </a:rPr>
              <a:t>       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；  </a:t>
            </a:r>
          </a:p>
        </p:txBody>
      </p:sp>
      <p:sp>
        <p:nvSpPr>
          <p:cNvPr id="28674" name="Text Box 4"/>
          <p:cNvSpPr txBox="1"/>
          <p:nvPr/>
        </p:nvSpPr>
        <p:spPr>
          <a:xfrm>
            <a:off x="650875" y="3608070"/>
            <a:ext cx="9637395" cy="1210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3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cs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若点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）在第四象限，|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|=5，|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|=4，则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点的坐标为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cs typeface="+mn-ea"/>
              </a:rPr>
              <a:t>__________</a:t>
            </a:r>
            <a:r>
              <a:rPr lang="zh-CN" altLang="zh-CN" sz="28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24581" name="Text Box 5"/>
          <p:cNvSpPr txBox="1"/>
          <p:nvPr/>
        </p:nvSpPr>
        <p:spPr>
          <a:xfrm>
            <a:off x="5174933" y="2422843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3</a:t>
            </a:r>
          </a:p>
        </p:txBody>
      </p:sp>
      <p:sp>
        <p:nvSpPr>
          <p:cNvPr id="24582" name="Text Box 6"/>
          <p:cNvSpPr txBox="1"/>
          <p:nvPr/>
        </p:nvSpPr>
        <p:spPr>
          <a:xfrm>
            <a:off x="1333183" y="4179253"/>
            <a:ext cx="222408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，－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</a:t>
            </a:r>
          </a:p>
        </p:txBody>
      </p:sp>
      <p:sp>
        <p:nvSpPr>
          <p:cNvPr id="24583" name="Text Box 7"/>
          <p:cNvSpPr txBox="1"/>
          <p:nvPr/>
        </p:nvSpPr>
        <p:spPr>
          <a:xfrm rot="10740000" flipV="1">
            <a:off x="4876165" y="3048318"/>
            <a:ext cx="8890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－1</a:t>
            </a:r>
          </a:p>
        </p:txBody>
      </p:sp>
      <p:sp>
        <p:nvSpPr>
          <p:cNvPr id="28678" name="Text Box 8"/>
          <p:cNvSpPr txBox="1"/>
          <p:nvPr/>
        </p:nvSpPr>
        <p:spPr>
          <a:xfrm>
            <a:off x="650875" y="906780"/>
            <a:ext cx="10356215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cs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已知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&lt;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&lt;0,那么点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，－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）在第</a:t>
            </a:r>
            <a:r>
              <a:rPr lang="zh-CN" altLang="en-US" sz="2800" b="1" u="sng" dirty="0">
                <a:solidFill>
                  <a:schemeClr val="tx1"/>
                </a:solidFill>
                <a:latin typeface="+mn-ea"/>
                <a:cs typeface="+mn-ea"/>
              </a:rPr>
              <a:t>       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象限.</a:t>
            </a:r>
          </a:p>
        </p:txBody>
      </p:sp>
      <p:sp>
        <p:nvSpPr>
          <p:cNvPr id="24585" name="Text Box 9"/>
          <p:cNvSpPr txBox="1"/>
          <p:nvPr/>
        </p:nvSpPr>
        <p:spPr>
          <a:xfrm>
            <a:off x="7114223" y="906463"/>
            <a:ext cx="85883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二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1046480" y="4819015"/>
            <a:ext cx="10099040" cy="1210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变式：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若点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）中，|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|=5，|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|=4，则</a:t>
            </a:r>
            <a:r>
              <a:rPr lang="zh-CN" altLang="en-US" sz="2800" b="1" i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点的坐标为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cs typeface="+mn-ea"/>
              </a:rPr>
              <a:t>_______________________________________________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  <a:r>
              <a:rPr lang="zh-CN" altLang="en-US" sz="2800" b="1" u="sng" dirty="0">
                <a:solidFill>
                  <a:schemeClr val="tx1"/>
                </a:solidFill>
                <a:latin typeface="+mn-ea"/>
                <a:cs typeface="+mn-ea"/>
              </a:rPr>
              <a:t>                                                                          </a:t>
            </a:r>
            <a:endParaRPr lang="zh-CN" altLang="en-US" sz="2800" b="1" dirty="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11" name="Text Box 6"/>
          <p:cNvSpPr txBox="1"/>
          <p:nvPr/>
        </p:nvSpPr>
        <p:spPr>
          <a:xfrm>
            <a:off x="1061720" y="5443220"/>
            <a:ext cx="89201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）或（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-4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）或（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-5,4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）或（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-5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-4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/>
      <p:bldP spid="24582" grpId="0" bldLvl="0"/>
      <p:bldP spid="24583" grpId="0" bldLvl="0"/>
      <p:bldP spid="24585" grpId="0" bldLvl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0481" name="文本框 1"/>
          <p:cNvSpPr txBox="1"/>
          <p:nvPr/>
        </p:nvSpPr>
        <p:spPr>
          <a:xfrm>
            <a:off x="2198688" y="1133475"/>
            <a:ext cx="397986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点到坐标轴的距离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90525" y="2043430"/>
            <a:ext cx="412369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在平面直角坐标系上的一点（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x,y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），过点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分别作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轴、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轴的垂线，垂足分别为点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和点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20483" name="组合 57345"/>
          <p:cNvGrpSpPr/>
          <p:nvPr/>
        </p:nvGrpSpPr>
        <p:grpSpPr>
          <a:xfrm>
            <a:off x="4649788" y="1853883"/>
            <a:ext cx="4932362" cy="4419600"/>
            <a:chOff x="0" y="0"/>
            <a:chExt cx="3107" cy="2784"/>
          </a:xfrm>
        </p:grpSpPr>
        <p:sp>
          <p:nvSpPr>
            <p:cNvPr id="20484" name="直接连接符 57346"/>
            <p:cNvSpPr/>
            <p:nvPr/>
          </p:nvSpPr>
          <p:spPr>
            <a:xfrm flipV="1">
              <a:off x="35" y="1392"/>
              <a:ext cx="297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</p:spPr>
        </p:sp>
        <p:sp>
          <p:nvSpPr>
            <p:cNvPr id="20485" name="文本框 57347"/>
            <p:cNvSpPr txBox="1"/>
            <p:nvPr/>
          </p:nvSpPr>
          <p:spPr>
            <a:xfrm>
              <a:off x="2819" y="1353"/>
              <a:ext cx="28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charset="0"/>
                  <a:ea typeface="宋体" panose="02010600030101010101" pitchFamily="2" charset="-122"/>
                </a:rPr>
                <a:t>x</a:t>
              </a:r>
            </a:p>
          </p:txBody>
        </p:sp>
        <p:sp>
          <p:nvSpPr>
            <p:cNvPr id="20486" name="直接连接符 57348"/>
            <p:cNvSpPr/>
            <p:nvPr/>
          </p:nvSpPr>
          <p:spPr>
            <a:xfrm>
              <a:off x="963" y="1319"/>
              <a:ext cx="0" cy="5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87" name="直接连接符 57349"/>
            <p:cNvSpPr/>
            <p:nvPr/>
          </p:nvSpPr>
          <p:spPr>
            <a:xfrm>
              <a:off x="548" y="1319"/>
              <a:ext cx="0" cy="5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88" name="直接连接符 57350"/>
            <p:cNvSpPr/>
            <p:nvPr/>
          </p:nvSpPr>
          <p:spPr>
            <a:xfrm>
              <a:off x="134" y="1319"/>
              <a:ext cx="0" cy="5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89" name="直接连接符 57351"/>
            <p:cNvSpPr/>
            <p:nvPr/>
          </p:nvSpPr>
          <p:spPr>
            <a:xfrm>
              <a:off x="1699" y="1319"/>
              <a:ext cx="0" cy="5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90" name="直接连接符 57352"/>
            <p:cNvSpPr/>
            <p:nvPr/>
          </p:nvSpPr>
          <p:spPr>
            <a:xfrm>
              <a:off x="2114" y="1319"/>
              <a:ext cx="0" cy="59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91" name="直接连接符 57353"/>
            <p:cNvSpPr/>
            <p:nvPr/>
          </p:nvSpPr>
          <p:spPr>
            <a:xfrm>
              <a:off x="2528" y="1319"/>
              <a:ext cx="0" cy="59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492" name="文本框 57354"/>
            <p:cNvSpPr txBox="1"/>
            <p:nvPr/>
          </p:nvSpPr>
          <p:spPr>
            <a:xfrm>
              <a:off x="1101" y="1344"/>
              <a:ext cx="23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O</a:t>
              </a:r>
            </a:p>
          </p:txBody>
        </p:sp>
        <p:sp>
          <p:nvSpPr>
            <p:cNvPr id="20493" name="文本框 57355"/>
            <p:cNvSpPr txBox="1"/>
            <p:nvPr/>
          </p:nvSpPr>
          <p:spPr>
            <a:xfrm>
              <a:off x="1619" y="1376"/>
              <a:ext cx="23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20494" name="文本框 57356"/>
            <p:cNvSpPr txBox="1"/>
            <p:nvPr/>
          </p:nvSpPr>
          <p:spPr>
            <a:xfrm>
              <a:off x="2003" y="1376"/>
              <a:ext cx="23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20495" name="文本框 57357"/>
            <p:cNvSpPr txBox="1"/>
            <p:nvPr/>
          </p:nvSpPr>
          <p:spPr>
            <a:xfrm>
              <a:off x="2435" y="1376"/>
              <a:ext cx="23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20496" name="文本框 57358"/>
            <p:cNvSpPr txBox="1"/>
            <p:nvPr/>
          </p:nvSpPr>
          <p:spPr>
            <a:xfrm>
              <a:off x="816" y="1376"/>
              <a:ext cx="3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20497" name="文本框 57359"/>
            <p:cNvSpPr txBox="1"/>
            <p:nvPr/>
          </p:nvSpPr>
          <p:spPr>
            <a:xfrm>
              <a:off x="384" y="1392"/>
              <a:ext cx="3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20498" name="文本框 57360"/>
            <p:cNvSpPr txBox="1"/>
            <p:nvPr/>
          </p:nvSpPr>
          <p:spPr>
            <a:xfrm>
              <a:off x="0" y="1376"/>
              <a:ext cx="3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20499" name="直接连接符 57361"/>
            <p:cNvSpPr/>
            <p:nvPr/>
          </p:nvSpPr>
          <p:spPr>
            <a:xfrm rot="-5400000">
              <a:off x="1323" y="1709"/>
              <a:ext cx="0" cy="74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00" name="直接连接符 57362"/>
            <p:cNvSpPr/>
            <p:nvPr/>
          </p:nvSpPr>
          <p:spPr>
            <a:xfrm rot="-5400000" flipV="1">
              <a:off x="-12" y="1434"/>
              <a:ext cx="2688" cy="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</p:spPr>
        </p:sp>
        <p:sp>
          <p:nvSpPr>
            <p:cNvPr id="20501" name="直接连接符 57363"/>
            <p:cNvSpPr/>
            <p:nvPr/>
          </p:nvSpPr>
          <p:spPr>
            <a:xfrm rot="-5400000">
              <a:off x="1312" y="2092"/>
              <a:ext cx="0" cy="74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02" name="直接连接符 57364"/>
            <p:cNvSpPr/>
            <p:nvPr/>
          </p:nvSpPr>
          <p:spPr>
            <a:xfrm rot="-5400000">
              <a:off x="1312" y="2483"/>
              <a:ext cx="0" cy="74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03" name="直接连接符 57365"/>
            <p:cNvSpPr/>
            <p:nvPr/>
          </p:nvSpPr>
          <p:spPr>
            <a:xfrm rot="-5400000">
              <a:off x="1311" y="978"/>
              <a:ext cx="0" cy="74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04" name="直接连接符 57366"/>
            <p:cNvSpPr/>
            <p:nvPr/>
          </p:nvSpPr>
          <p:spPr>
            <a:xfrm rot="-5400000">
              <a:off x="1311" y="570"/>
              <a:ext cx="0" cy="74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05" name="文本框 57367"/>
            <p:cNvSpPr txBox="1"/>
            <p:nvPr/>
          </p:nvSpPr>
          <p:spPr>
            <a:xfrm>
              <a:off x="1101" y="864"/>
              <a:ext cx="23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20506" name="文本框 57368"/>
            <p:cNvSpPr txBox="1"/>
            <p:nvPr/>
          </p:nvSpPr>
          <p:spPr>
            <a:xfrm>
              <a:off x="1101" y="432"/>
              <a:ext cx="23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20507" name="文本框 57369"/>
            <p:cNvSpPr txBox="1"/>
            <p:nvPr/>
          </p:nvSpPr>
          <p:spPr>
            <a:xfrm>
              <a:off x="1043" y="1584"/>
              <a:ext cx="32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20508" name="文本框 57370"/>
            <p:cNvSpPr txBox="1"/>
            <p:nvPr/>
          </p:nvSpPr>
          <p:spPr>
            <a:xfrm>
              <a:off x="1057" y="1968"/>
              <a:ext cx="32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20509" name="文本框 57371"/>
            <p:cNvSpPr txBox="1"/>
            <p:nvPr/>
          </p:nvSpPr>
          <p:spPr>
            <a:xfrm>
              <a:off x="1057" y="2400"/>
              <a:ext cx="32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20510" name="文本框 57372"/>
            <p:cNvSpPr txBox="1"/>
            <p:nvPr/>
          </p:nvSpPr>
          <p:spPr>
            <a:xfrm>
              <a:off x="1425" y="0"/>
              <a:ext cx="2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charset="0"/>
                  <a:ea typeface="宋体" panose="02010600030101010101" pitchFamily="2" charset="-122"/>
                </a:rPr>
                <a:t>y</a:t>
              </a:r>
            </a:p>
          </p:txBody>
        </p:sp>
        <p:sp>
          <p:nvSpPr>
            <p:cNvPr id="20511" name="文本框 57373"/>
            <p:cNvSpPr txBox="1"/>
            <p:nvPr/>
          </p:nvSpPr>
          <p:spPr>
            <a:xfrm>
              <a:off x="2051" y="681"/>
              <a:ext cx="41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dirty="0"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20512" name="椭圆 57374"/>
            <p:cNvSpPr/>
            <p:nvPr/>
          </p:nvSpPr>
          <p:spPr>
            <a:xfrm rot="-5400000">
              <a:off x="2046" y="976"/>
              <a:ext cx="57" cy="57"/>
            </a:xfrm>
            <a:prstGeom prst="ellipse">
              <a:avLst/>
            </a:prstGeom>
            <a:solidFill>
              <a:srgbClr val="0000FF"/>
            </a:solidFill>
            <a:ln w="793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89" name="椭圆 57388"/>
          <p:cNvSpPr/>
          <p:nvPr/>
        </p:nvSpPr>
        <p:spPr>
          <a:xfrm rot="-5400000">
            <a:off x="6680200" y="5157470"/>
            <a:ext cx="168275" cy="152400"/>
          </a:xfrm>
          <a:prstGeom prst="ellipse">
            <a:avLst/>
          </a:prstGeom>
          <a:solidFill>
            <a:srgbClr val="0000FF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87" name="直接连接符 57386"/>
          <p:cNvSpPr/>
          <p:nvPr/>
        </p:nvSpPr>
        <p:spPr>
          <a:xfrm>
            <a:off x="8662988" y="4038283"/>
            <a:ext cx="0" cy="1546225"/>
          </a:xfrm>
          <a:prstGeom prst="line">
            <a:avLst/>
          </a:prstGeom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57388" name="直接连接符 57387"/>
          <p:cNvSpPr/>
          <p:nvPr/>
        </p:nvSpPr>
        <p:spPr>
          <a:xfrm rot="5400000">
            <a:off x="7861300" y="4189095"/>
            <a:ext cx="0" cy="2089150"/>
          </a:xfrm>
          <a:prstGeom prst="line">
            <a:avLst/>
          </a:prstGeom>
          <a:ln w="57150" cap="flat" cmpd="sng">
            <a:solidFill>
              <a:srgbClr val="FF33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9" name="椭圆 8"/>
          <p:cNvSpPr/>
          <p:nvPr/>
        </p:nvSpPr>
        <p:spPr>
          <a:xfrm rot="-5400000">
            <a:off x="8578850" y="3987483"/>
            <a:ext cx="166688" cy="152400"/>
          </a:xfrm>
          <a:prstGeom prst="ellipse">
            <a:avLst/>
          </a:prstGeom>
          <a:solidFill>
            <a:srgbClr val="0000FF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7" name="椭圆 4"/>
          <p:cNvSpPr/>
          <p:nvPr/>
        </p:nvSpPr>
        <p:spPr>
          <a:xfrm rot="-5400000">
            <a:off x="8578850" y="5157470"/>
            <a:ext cx="168275" cy="152400"/>
          </a:xfrm>
          <a:prstGeom prst="ellipse">
            <a:avLst/>
          </a:prstGeom>
          <a:solidFill>
            <a:srgbClr val="0000FF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28038" y="3455670"/>
            <a:ext cx="53975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07200" y="5317808"/>
            <a:ext cx="53975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20520" name="文本框 7"/>
          <p:cNvSpPr txBox="1"/>
          <p:nvPr/>
        </p:nvSpPr>
        <p:spPr>
          <a:xfrm>
            <a:off x="8739188" y="5151120"/>
            <a:ext cx="541337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655243" y="1133475"/>
            <a:ext cx="4604385" cy="1959938"/>
            <a:chOff x="982" y="6669"/>
            <a:chExt cx="7251" cy="3087"/>
          </a:xfrm>
        </p:grpSpPr>
        <p:sp>
          <p:nvSpPr>
            <p:cNvPr id="20522" name="文本框 8"/>
            <p:cNvSpPr txBox="1"/>
            <p:nvPr/>
          </p:nvSpPr>
          <p:spPr>
            <a:xfrm>
              <a:off x="982" y="6669"/>
              <a:ext cx="7251" cy="27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即：点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x,y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  <a:p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轴的距离为       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r>
                <a:rPr lang="en-US" altLang="zh-CN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</a:t>
              </a:r>
              <a:r>
                <a:rPr lang="zh-CN" altLang="en-US" sz="36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轴的距离为       。</a:t>
              </a:r>
            </a:p>
          </p:txBody>
        </p:sp>
        <p:grpSp>
          <p:nvGrpSpPr>
            <p:cNvPr id="20523" name="组合 11"/>
            <p:cNvGrpSpPr/>
            <p:nvPr/>
          </p:nvGrpSpPr>
          <p:grpSpPr>
            <a:xfrm>
              <a:off x="5990" y="7470"/>
              <a:ext cx="1052" cy="2286"/>
              <a:chOff x="5990" y="7470"/>
              <a:chExt cx="1052" cy="2286"/>
            </a:xfrm>
          </p:grpSpPr>
          <p:graphicFrame>
            <p:nvGraphicFramePr>
              <p:cNvPr id="20524" name="对象 9">
                <a:hlinkClick r:id="" action="ppaction://ole?verb=0"/>
              </p:cNvPr>
              <p:cNvGraphicFramePr>
                <a:graphicFrameLocks noChangeAspect="1"/>
              </p:cNvGraphicFramePr>
              <p:nvPr/>
            </p:nvGraphicFramePr>
            <p:xfrm>
              <a:off x="5990" y="7470"/>
              <a:ext cx="1052" cy="1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r:id="rId6" imgW="190500" imgH="254000" progId="Equation.KSEE3">
                      <p:embed/>
                    </p:oleObj>
                  </mc:Choice>
                  <mc:Fallback>
                    <p:oleObj r:id="rId6" imgW="190500" imgH="254000" progId="Equation.KSEE3">
                      <p:embed/>
                      <p:pic>
                        <p:nvPicPr>
                          <p:cNvPr id="0" name="图片 3075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5990" y="7470"/>
                            <a:ext cx="1052" cy="123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525" name="对象 10">
                <a:hlinkClick r:id="" action="ppaction://ole?verb=0"/>
              </p:cNvPr>
              <p:cNvGraphicFramePr>
                <a:graphicFrameLocks noChangeAspect="1"/>
              </p:cNvGraphicFramePr>
              <p:nvPr/>
            </p:nvGraphicFramePr>
            <p:xfrm>
              <a:off x="6027" y="8435"/>
              <a:ext cx="857" cy="13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5" r:id="rId8" imgW="165100" imgH="254000" progId="Equation.KSEE3">
                      <p:embed/>
                    </p:oleObj>
                  </mc:Choice>
                  <mc:Fallback>
                    <p:oleObj r:id="rId8" imgW="165100" imgH="254000" progId="Equation.KSEE3">
                      <p:embed/>
                      <p:pic>
                        <p:nvPicPr>
                          <p:cNvPr id="0" name="图片 3076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6027" y="8435"/>
                            <a:ext cx="857" cy="132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2" name="文本框 11"/>
          <p:cNvSpPr txBox="1"/>
          <p:nvPr/>
        </p:nvSpPr>
        <p:spPr>
          <a:xfrm>
            <a:off x="318770" y="4201160"/>
            <a:ext cx="412369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线段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的长就是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轴的距离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线段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AC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的长就是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轴的距离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1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  <p:sp>
        <p:nvSpPr>
          <p:cNvPr id="14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89" grpId="0" bldLvl="0" animBg="1"/>
      <p:bldP spid="9" grpId="0" bldLvl="0" animBg="1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04450" name="直接连接符 104449"/>
          <p:cNvSpPr/>
          <p:nvPr/>
        </p:nvSpPr>
        <p:spPr>
          <a:xfrm flipH="1">
            <a:off x="4575810" y="4017645"/>
            <a:ext cx="1752600" cy="16002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04453" name="组合 104452"/>
          <p:cNvGrpSpPr/>
          <p:nvPr/>
        </p:nvGrpSpPr>
        <p:grpSpPr>
          <a:xfrm>
            <a:off x="4194810" y="5567680"/>
            <a:ext cx="3429000" cy="296863"/>
            <a:chOff x="1887" y="2666"/>
            <a:chExt cx="3679" cy="233"/>
          </a:xfrm>
        </p:grpSpPr>
        <p:grpSp>
          <p:nvGrpSpPr>
            <p:cNvPr id="104454" name="组合 104453"/>
            <p:cNvGrpSpPr/>
            <p:nvPr/>
          </p:nvGrpSpPr>
          <p:grpSpPr>
            <a:xfrm>
              <a:off x="1887" y="2666"/>
              <a:ext cx="3579" cy="79"/>
              <a:chOff x="1887" y="2666"/>
              <a:chExt cx="3579" cy="79"/>
            </a:xfrm>
          </p:grpSpPr>
          <p:sp>
            <p:nvSpPr>
              <p:cNvPr id="104455" name="直接连接符 104454"/>
              <p:cNvSpPr/>
              <p:nvPr/>
            </p:nvSpPr>
            <p:spPr>
              <a:xfrm>
                <a:off x="1887" y="2709"/>
                <a:ext cx="3578" cy="0"/>
              </a:xfrm>
              <a:prstGeom prst="line">
                <a:avLst/>
              </a:prstGeom>
              <a:ln w="28575" cap="sq" cmpd="sng">
                <a:solidFill>
                  <a:srgbClr val="CC3300"/>
                </a:solidFill>
                <a:prstDash val="solid"/>
                <a:headEnd type="none" w="sm" len="sm"/>
                <a:tailEnd type="triangle" w="sm" len="sm"/>
              </a:ln>
            </p:spPr>
          </p:sp>
          <p:sp>
            <p:nvSpPr>
              <p:cNvPr id="104456" name="等腰三角形 104455"/>
              <p:cNvSpPr/>
              <p:nvPr/>
            </p:nvSpPr>
            <p:spPr>
              <a:xfrm rot="5400000">
                <a:off x="5388" y="2667"/>
                <a:ext cx="79" cy="77"/>
              </a:xfrm>
              <a:prstGeom prst="triangle">
                <a:avLst>
                  <a:gd name="adj" fmla="val 50000"/>
                </a:avLst>
              </a:prstGeom>
              <a:solidFill>
                <a:srgbClr val="CC3300"/>
              </a:solidFill>
              <a:ln w="1270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104457" name="图片 1044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76" y="2688"/>
              <a:ext cx="190" cy="21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4451" name="直接连接符 104450"/>
          <p:cNvSpPr/>
          <p:nvPr/>
        </p:nvSpPr>
        <p:spPr>
          <a:xfrm>
            <a:off x="4575810" y="5617845"/>
            <a:ext cx="22098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452" name="直接连接符 104451"/>
          <p:cNvSpPr/>
          <p:nvPr/>
        </p:nvSpPr>
        <p:spPr>
          <a:xfrm>
            <a:off x="6328410" y="4017645"/>
            <a:ext cx="457200" cy="16002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04458" name="组合 104457"/>
          <p:cNvGrpSpPr/>
          <p:nvPr/>
        </p:nvGrpSpPr>
        <p:grpSpPr>
          <a:xfrm>
            <a:off x="6023610" y="3712845"/>
            <a:ext cx="95250" cy="2590800"/>
            <a:chOff x="3130" y="1263"/>
            <a:chExt cx="79" cy="2736"/>
          </a:xfrm>
        </p:grpSpPr>
        <p:sp>
          <p:nvSpPr>
            <p:cNvPr id="104459" name="直接连接符 104458"/>
            <p:cNvSpPr/>
            <p:nvPr/>
          </p:nvSpPr>
          <p:spPr>
            <a:xfrm flipV="1">
              <a:off x="3170" y="1303"/>
              <a:ext cx="0" cy="2696"/>
            </a:xfrm>
            <a:prstGeom prst="line">
              <a:avLst/>
            </a:prstGeom>
            <a:ln w="28575" cap="sq" cmpd="sng">
              <a:solidFill>
                <a:srgbClr val="CC3300"/>
              </a:solidFill>
              <a:prstDash val="solid"/>
              <a:headEnd type="none" w="sm" len="sm"/>
              <a:tailEnd type="triangle" w="sm" len="sm"/>
            </a:ln>
          </p:spPr>
        </p:sp>
        <p:sp>
          <p:nvSpPr>
            <p:cNvPr id="104460" name="等腰三角形 104459"/>
            <p:cNvSpPr/>
            <p:nvPr/>
          </p:nvSpPr>
          <p:spPr>
            <a:xfrm>
              <a:off x="3130" y="1263"/>
              <a:ext cx="79" cy="78"/>
            </a:xfrm>
            <a:prstGeom prst="triangle">
              <a:avLst>
                <a:gd name="adj" fmla="val 50000"/>
              </a:avLst>
            </a:prstGeom>
            <a:solidFill>
              <a:srgbClr val="CC3300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4461" name="文本框 104460"/>
          <p:cNvSpPr txBox="1"/>
          <p:nvPr/>
        </p:nvSpPr>
        <p:spPr>
          <a:xfrm>
            <a:off x="5947410" y="3179445"/>
            <a:ext cx="254000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Times New Roman" panose="02020603050405020304" charset="0"/>
              </a:rPr>
              <a:t>y</a:t>
            </a:r>
          </a:p>
        </p:txBody>
      </p:sp>
      <p:sp>
        <p:nvSpPr>
          <p:cNvPr id="104462" name="文本框 104461"/>
          <p:cNvSpPr txBox="1"/>
          <p:nvPr/>
        </p:nvSpPr>
        <p:spPr>
          <a:xfrm>
            <a:off x="6328410" y="3712845"/>
            <a:ext cx="76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104463" name="文本框 104462"/>
          <p:cNvSpPr txBox="1"/>
          <p:nvPr/>
        </p:nvSpPr>
        <p:spPr>
          <a:xfrm>
            <a:off x="4347210" y="5541645"/>
            <a:ext cx="76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104464" name="文本框 104463"/>
          <p:cNvSpPr txBox="1"/>
          <p:nvPr/>
        </p:nvSpPr>
        <p:spPr>
          <a:xfrm>
            <a:off x="6557010" y="5541645"/>
            <a:ext cx="76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104466" name="文本框 104465"/>
          <p:cNvSpPr txBox="1"/>
          <p:nvPr/>
        </p:nvSpPr>
        <p:spPr>
          <a:xfrm>
            <a:off x="9202420" y="2519045"/>
            <a:ext cx="12128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12</a:t>
            </a:r>
          </a:p>
        </p:txBody>
      </p:sp>
      <p:sp>
        <p:nvSpPr>
          <p:cNvPr id="104468" name="直接连接符 104467"/>
          <p:cNvSpPr/>
          <p:nvPr/>
        </p:nvSpPr>
        <p:spPr>
          <a:xfrm>
            <a:off x="6328410" y="4093845"/>
            <a:ext cx="1270" cy="1528445"/>
          </a:xfrm>
          <a:prstGeom prst="line">
            <a:avLst/>
          </a:prstGeom>
          <a:ln w="4762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04469" name="文本框 104468"/>
          <p:cNvSpPr txBox="1"/>
          <p:nvPr/>
        </p:nvSpPr>
        <p:spPr>
          <a:xfrm>
            <a:off x="5642610" y="5541645"/>
            <a:ext cx="76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O</a:t>
            </a:r>
          </a:p>
        </p:txBody>
      </p:sp>
      <p:sp>
        <p:nvSpPr>
          <p:cNvPr id="104470" name="矩形 104469"/>
          <p:cNvSpPr/>
          <p:nvPr/>
        </p:nvSpPr>
        <p:spPr>
          <a:xfrm>
            <a:off x="6633210" y="3636645"/>
            <a:ext cx="8112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rgbClr val="FF00FF"/>
                </a:solidFill>
                <a:latin typeface="Arial" panose="020B0604020202020204" pitchFamily="34" charset="0"/>
              </a:rPr>
              <a:t>(1,4)</a:t>
            </a:r>
          </a:p>
        </p:txBody>
      </p:sp>
      <p:sp>
        <p:nvSpPr>
          <p:cNvPr id="104471" name="矩形 104470"/>
          <p:cNvSpPr/>
          <p:nvPr/>
        </p:nvSpPr>
        <p:spPr>
          <a:xfrm>
            <a:off x="4728210" y="5694045"/>
            <a:ext cx="9128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rgbClr val="FF00FF"/>
                </a:solidFill>
                <a:latin typeface="Arial" panose="020B0604020202020204" pitchFamily="34" charset="0"/>
              </a:rPr>
              <a:t>(-4,0)</a:t>
            </a:r>
          </a:p>
        </p:txBody>
      </p:sp>
      <p:sp>
        <p:nvSpPr>
          <p:cNvPr id="104472" name="矩形 104471"/>
          <p:cNvSpPr/>
          <p:nvPr/>
        </p:nvSpPr>
        <p:spPr>
          <a:xfrm>
            <a:off x="7041198" y="5617845"/>
            <a:ext cx="8112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rgbClr val="FF00FF"/>
                </a:solidFill>
                <a:latin typeface="Arial" panose="020B0604020202020204" pitchFamily="34" charset="0"/>
              </a:rPr>
              <a:t>(2,0)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7050" y="2599055"/>
            <a:ext cx="1032954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en-US" altLang="zh-CN" sz="3600" b="1" dirty="0">
                <a:latin typeface="+mn-ea"/>
                <a:cs typeface="+mn-ea"/>
                <a:sym typeface="+mn-ea"/>
              </a:rPr>
              <a:t>2.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已</a:t>
            </a:r>
            <a:r>
              <a:rPr lang="en-US" altLang="zh-CN" sz="3600" b="1">
                <a:latin typeface="+mn-ea"/>
                <a:cs typeface="+mn-ea"/>
                <a:sym typeface="+mn-ea"/>
              </a:rPr>
              <a:t>A(1,4),B(4,0),C(2,0)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△ABC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的面积是</a:t>
            </a:r>
            <a:r>
              <a:rPr lang="en-US" altLang="zh-CN" sz="4000" b="1" dirty="0">
                <a:latin typeface="+mn-ea"/>
                <a:cs typeface="+mn-ea"/>
                <a:sym typeface="+mn-ea"/>
              </a:rPr>
              <a:t>____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__</a:t>
            </a:r>
            <a:r>
              <a:rPr lang="zh-CN" altLang="zh-CN" sz="3600" b="1" dirty="0">
                <a:latin typeface="+mn-ea"/>
                <a:cs typeface="+mn-ea"/>
                <a:sym typeface="+mn-ea"/>
              </a:rPr>
              <a:t>。</a:t>
            </a:r>
          </a:p>
        </p:txBody>
      </p:sp>
      <p:sp>
        <p:nvSpPr>
          <p:cNvPr id="45058" name="矩形 100354"/>
          <p:cNvSpPr/>
          <p:nvPr/>
        </p:nvSpPr>
        <p:spPr>
          <a:xfrm>
            <a:off x="527050" y="1007110"/>
            <a:ext cx="1050099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1.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点 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M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- 8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12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）到 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轴的距离是（      ），到 </a:t>
            </a:r>
            <a:r>
              <a:rPr lang="en-US" altLang="zh-CN" sz="3600" b="1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轴的距离是（    ）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66453" y="1471295"/>
            <a:ext cx="522287" cy="8239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248650" y="935355"/>
            <a:ext cx="860425" cy="8239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6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44035" name="椭圆 44034"/>
          <p:cNvSpPr/>
          <p:nvPr/>
        </p:nvSpPr>
        <p:spPr>
          <a:xfrm>
            <a:off x="10337800" y="2125028"/>
            <a:ext cx="152400" cy="147637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6" name="椭圆 44035"/>
          <p:cNvSpPr/>
          <p:nvPr/>
        </p:nvSpPr>
        <p:spPr>
          <a:xfrm>
            <a:off x="7899400" y="2125028"/>
            <a:ext cx="152400" cy="147637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7" name="椭圆 44036"/>
          <p:cNvSpPr/>
          <p:nvPr/>
        </p:nvSpPr>
        <p:spPr>
          <a:xfrm>
            <a:off x="10337800" y="3801428"/>
            <a:ext cx="152400" cy="147637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8" name="文本框 44037"/>
          <p:cNvSpPr txBox="1"/>
          <p:nvPr/>
        </p:nvSpPr>
        <p:spPr>
          <a:xfrm>
            <a:off x="10414000" y="1607503"/>
            <a:ext cx="9842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(3,2)</a:t>
            </a:r>
          </a:p>
        </p:txBody>
      </p:sp>
      <p:sp>
        <p:nvSpPr>
          <p:cNvPr id="44039" name="文本框 44038"/>
          <p:cNvSpPr txBox="1"/>
          <p:nvPr/>
        </p:nvSpPr>
        <p:spPr>
          <a:xfrm>
            <a:off x="10566400" y="3893503"/>
            <a:ext cx="11366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(3,-2)</a:t>
            </a:r>
          </a:p>
        </p:txBody>
      </p:sp>
      <p:sp>
        <p:nvSpPr>
          <p:cNvPr id="21511" name="文本框 44039"/>
          <p:cNvSpPr txBox="1"/>
          <p:nvPr/>
        </p:nvSpPr>
        <p:spPr>
          <a:xfrm>
            <a:off x="8235315" y="2712720"/>
            <a:ext cx="5829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21512" name="文本框 44040"/>
          <p:cNvSpPr txBox="1"/>
          <p:nvPr/>
        </p:nvSpPr>
        <p:spPr>
          <a:xfrm>
            <a:off x="8698865" y="2687320"/>
            <a:ext cx="6394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21513" name="文本框 44041"/>
          <p:cNvSpPr txBox="1"/>
          <p:nvPr/>
        </p:nvSpPr>
        <p:spPr>
          <a:xfrm>
            <a:off x="10671175" y="29743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1514" name="文本框 44042"/>
          <p:cNvSpPr txBox="1"/>
          <p:nvPr/>
        </p:nvSpPr>
        <p:spPr>
          <a:xfrm>
            <a:off x="10290175" y="29743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515" name="文本框 44043"/>
          <p:cNvSpPr txBox="1"/>
          <p:nvPr/>
        </p:nvSpPr>
        <p:spPr>
          <a:xfrm>
            <a:off x="9832975" y="29743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1516" name="文本框 44044"/>
          <p:cNvSpPr txBox="1"/>
          <p:nvPr/>
        </p:nvSpPr>
        <p:spPr>
          <a:xfrm>
            <a:off x="9451975" y="29743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grpSp>
        <p:nvGrpSpPr>
          <p:cNvPr id="21517" name="组合 44045"/>
          <p:cNvGrpSpPr/>
          <p:nvPr/>
        </p:nvGrpSpPr>
        <p:grpSpPr>
          <a:xfrm>
            <a:off x="6937375" y="3014028"/>
            <a:ext cx="4591050" cy="76200"/>
            <a:chOff x="0" y="0"/>
            <a:chExt cx="3579" cy="79"/>
          </a:xfrm>
        </p:grpSpPr>
        <p:sp>
          <p:nvSpPr>
            <p:cNvPr id="21518" name="直接连接符 44046"/>
            <p:cNvSpPr/>
            <p:nvPr/>
          </p:nvSpPr>
          <p:spPr>
            <a:xfrm>
              <a:off x="0" y="43"/>
              <a:ext cx="3578" cy="0"/>
            </a:xfrm>
            <a:prstGeom prst="line">
              <a:avLst/>
            </a:prstGeom>
            <a:ln w="28575" cap="sq" cmpd="sng">
              <a:solidFill>
                <a:srgbClr val="CC3300"/>
              </a:solidFill>
              <a:prstDash val="solid"/>
              <a:round/>
              <a:headEnd type="none" w="med" len="med"/>
              <a:tailEnd type="triangle" w="sm" len="sm"/>
            </a:ln>
          </p:spPr>
        </p:sp>
        <p:sp>
          <p:nvSpPr>
            <p:cNvPr id="21519" name="等腰三角形 44047"/>
            <p:cNvSpPr/>
            <p:nvPr/>
          </p:nvSpPr>
          <p:spPr>
            <a:xfrm rot="5400000">
              <a:off x="3491" y="1"/>
              <a:ext cx="79" cy="77"/>
            </a:xfrm>
            <a:prstGeom prst="triangle">
              <a:avLst>
                <a:gd name="adj" fmla="val 50000"/>
              </a:avLst>
            </a:prstGeom>
            <a:solidFill>
              <a:srgbClr val="CC3300"/>
            </a:solidFill>
            <a:ln w="9525">
              <a:noFill/>
            </a:ln>
          </p:spPr>
          <p:txBody>
            <a:bodyPr anchor="t"/>
            <a:lstStyle/>
            <a:p>
              <a:pPr eaLnBrk="0" hangingPunct="0"/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21520" name="对象 44048"/>
          <p:cNvGraphicFramePr/>
          <p:nvPr/>
        </p:nvGraphicFramePr>
        <p:xfrm>
          <a:off x="11422063" y="3107690"/>
          <a:ext cx="300037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7" imgW="114300" imgH="127000" progId="Equation.3">
                  <p:embed/>
                </p:oleObj>
              </mc:Choice>
              <mc:Fallback>
                <p:oleObj r:id="rId7" imgW="114300" imgH="1270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422063" y="3107690"/>
                        <a:ext cx="300037" cy="323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1" name="文本框 44049"/>
          <p:cNvSpPr txBox="1"/>
          <p:nvPr/>
        </p:nvSpPr>
        <p:spPr>
          <a:xfrm>
            <a:off x="7633335" y="2712720"/>
            <a:ext cx="5962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21522" name="文本框 44050"/>
          <p:cNvSpPr txBox="1"/>
          <p:nvPr/>
        </p:nvSpPr>
        <p:spPr>
          <a:xfrm>
            <a:off x="7306945" y="2759075"/>
            <a:ext cx="5969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-4</a:t>
            </a:r>
          </a:p>
        </p:txBody>
      </p:sp>
      <p:sp>
        <p:nvSpPr>
          <p:cNvPr id="21523" name="文本框 44051"/>
          <p:cNvSpPr txBox="1"/>
          <p:nvPr/>
        </p:nvSpPr>
        <p:spPr>
          <a:xfrm flipH="1">
            <a:off x="8834755" y="4594225"/>
            <a:ext cx="4565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-4</a:t>
            </a:r>
          </a:p>
        </p:txBody>
      </p:sp>
      <p:grpSp>
        <p:nvGrpSpPr>
          <p:cNvPr id="21524" name="组合 44052"/>
          <p:cNvGrpSpPr/>
          <p:nvPr/>
        </p:nvGrpSpPr>
        <p:grpSpPr>
          <a:xfrm>
            <a:off x="9118600" y="1707515"/>
            <a:ext cx="152400" cy="3155950"/>
            <a:chOff x="0" y="0"/>
            <a:chExt cx="79" cy="2736"/>
          </a:xfrm>
        </p:grpSpPr>
        <p:sp>
          <p:nvSpPr>
            <p:cNvPr id="21525" name="直接连接符 44053"/>
            <p:cNvSpPr/>
            <p:nvPr/>
          </p:nvSpPr>
          <p:spPr>
            <a:xfrm flipV="1">
              <a:off x="40" y="40"/>
              <a:ext cx="0" cy="2696"/>
            </a:xfrm>
            <a:prstGeom prst="line">
              <a:avLst/>
            </a:prstGeom>
            <a:ln w="28575" cap="sq" cmpd="sng">
              <a:solidFill>
                <a:srgbClr val="CC3300"/>
              </a:solidFill>
              <a:prstDash val="solid"/>
              <a:round/>
              <a:headEnd type="none" w="med" len="med"/>
              <a:tailEnd type="triangle" w="sm" len="sm"/>
            </a:ln>
          </p:spPr>
        </p:sp>
        <p:sp>
          <p:nvSpPr>
            <p:cNvPr id="21526" name="等腰三角形 44054"/>
            <p:cNvSpPr/>
            <p:nvPr/>
          </p:nvSpPr>
          <p:spPr>
            <a:xfrm>
              <a:off x="0" y="0"/>
              <a:ext cx="79" cy="78"/>
            </a:xfrm>
            <a:prstGeom prst="triangle">
              <a:avLst>
                <a:gd name="adj" fmla="val 50000"/>
              </a:avLst>
            </a:prstGeom>
            <a:solidFill>
              <a:srgbClr val="CC3300"/>
            </a:solidFill>
            <a:ln w="9525">
              <a:noFill/>
            </a:ln>
          </p:spPr>
          <p:txBody>
            <a:bodyPr anchor="t"/>
            <a:lstStyle/>
            <a:p>
              <a:pPr eaLnBrk="0" hangingPunct="0"/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1527" name="文本框 44055"/>
          <p:cNvSpPr txBox="1"/>
          <p:nvPr/>
        </p:nvSpPr>
        <p:spPr>
          <a:xfrm>
            <a:off x="8777288" y="1443990"/>
            <a:ext cx="3349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1528" name="文本框 44056"/>
          <p:cNvSpPr txBox="1"/>
          <p:nvPr/>
        </p:nvSpPr>
        <p:spPr>
          <a:xfrm>
            <a:off x="8966200" y="25171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1529" name="文本框 44057"/>
          <p:cNvSpPr txBox="1"/>
          <p:nvPr/>
        </p:nvSpPr>
        <p:spPr>
          <a:xfrm>
            <a:off x="8966200" y="20599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1530" name="文本框 44058"/>
          <p:cNvSpPr txBox="1"/>
          <p:nvPr/>
        </p:nvSpPr>
        <p:spPr>
          <a:xfrm>
            <a:off x="8966200" y="1678940"/>
            <a:ext cx="295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531" name="文本框 44059"/>
          <p:cNvSpPr txBox="1"/>
          <p:nvPr/>
        </p:nvSpPr>
        <p:spPr>
          <a:xfrm>
            <a:off x="8823325" y="4193540"/>
            <a:ext cx="7251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21532" name="文本框 44060"/>
          <p:cNvSpPr txBox="1"/>
          <p:nvPr/>
        </p:nvSpPr>
        <p:spPr>
          <a:xfrm>
            <a:off x="8849360" y="3279140"/>
            <a:ext cx="4838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21533" name="文本框 44061"/>
          <p:cNvSpPr txBox="1"/>
          <p:nvPr/>
        </p:nvSpPr>
        <p:spPr>
          <a:xfrm>
            <a:off x="8777605" y="3736340"/>
            <a:ext cx="4838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44063" name="直接连接符 44062"/>
          <p:cNvSpPr/>
          <p:nvPr/>
        </p:nvSpPr>
        <p:spPr>
          <a:xfrm>
            <a:off x="10414000" y="2301240"/>
            <a:ext cx="1588" cy="733425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4" name="直接连接符 44063"/>
          <p:cNvSpPr/>
          <p:nvPr/>
        </p:nvSpPr>
        <p:spPr>
          <a:xfrm flipH="1">
            <a:off x="9194800" y="2196465"/>
            <a:ext cx="1211263" cy="1588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5" name="直接连接符 44064"/>
          <p:cNvSpPr/>
          <p:nvPr/>
        </p:nvSpPr>
        <p:spPr>
          <a:xfrm flipH="1">
            <a:off x="9194800" y="3872865"/>
            <a:ext cx="1211263" cy="1588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6" name="直接连接符 44065"/>
          <p:cNvSpPr/>
          <p:nvPr/>
        </p:nvSpPr>
        <p:spPr>
          <a:xfrm>
            <a:off x="10414000" y="3139440"/>
            <a:ext cx="1588" cy="733425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7" name="直接连接符 44066"/>
          <p:cNvSpPr/>
          <p:nvPr/>
        </p:nvSpPr>
        <p:spPr>
          <a:xfrm flipH="1">
            <a:off x="7975600" y="2196465"/>
            <a:ext cx="1211263" cy="1588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8" name="直接连接符 44067"/>
          <p:cNvSpPr/>
          <p:nvPr/>
        </p:nvSpPr>
        <p:spPr>
          <a:xfrm>
            <a:off x="7975600" y="2301240"/>
            <a:ext cx="1588" cy="733425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69" name="文本框 44068"/>
          <p:cNvSpPr txBox="1"/>
          <p:nvPr/>
        </p:nvSpPr>
        <p:spPr>
          <a:xfrm>
            <a:off x="7899400" y="1607503"/>
            <a:ext cx="11366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(-3,2)</a:t>
            </a:r>
          </a:p>
        </p:txBody>
      </p:sp>
      <p:sp>
        <p:nvSpPr>
          <p:cNvPr id="44070" name="文本框 44069"/>
          <p:cNvSpPr txBox="1"/>
          <p:nvPr/>
        </p:nvSpPr>
        <p:spPr>
          <a:xfrm>
            <a:off x="7975600" y="3969703"/>
            <a:ext cx="11366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(-3,-2)</a:t>
            </a:r>
          </a:p>
        </p:txBody>
      </p:sp>
      <p:sp>
        <p:nvSpPr>
          <p:cNvPr id="44071" name="直接连接符 44070"/>
          <p:cNvSpPr/>
          <p:nvPr/>
        </p:nvSpPr>
        <p:spPr>
          <a:xfrm>
            <a:off x="7975600" y="2847975"/>
            <a:ext cx="1588" cy="733425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72" name="直接连接符 44071"/>
          <p:cNvSpPr/>
          <p:nvPr/>
        </p:nvSpPr>
        <p:spPr>
          <a:xfrm flipH="1">
            <a:off x="7975600" y="3872865"/>
            <a:ext cx="1211263" cy="1588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44073" name="椭圆 44072"/>
          <p:cNvSpPr/>
          <p:nvPr/>
        </p:nvSpPr>
        <p:spPr>
          <a:xfrm>
            <a:off x="7899400" y="3801428"/>
            <a:ext cx="152400" cy="147637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5" name="文本框 44073"/>
          <p:cNvSpPr txBox="1"/>
          <p:nvPr/>
        </p:nvSpPr>
        <p:spPr>
          <a:xfrm>
            <a:off x="8966200" y="2902585"/>
            <a:ext cx="3794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4075" name="矩形 44074"/>
          <p:cNvSpPr/>
          <p:nvPr/>
        </p:nvSpPr>
        <p:spPr>
          <a:xfrm>
            <a:off x="399733" y="2256790"/>
            <a:ext cx="5390515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位置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有什么特点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坐标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有什么关系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</p:txBody>
      </p:sp>
      <p:sp>
        <p:nvSpPr>
          <p:cNvPr id="44076" name="矩形 44075"/>
          <p:cNvSpPr/>
          <p:nvPr/>
        </p:nvSpPr>
        <p:spPr>
          <a:xfrm>
            <a:off x="399733" y="3414078"/>
            <a:ext cx="5407025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C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位置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有什么特点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C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坐标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有什么关系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  <a:p>
            <a:endParaRPr lang="en-US" altLang="zh-CN" sz="3200" dirty="0">
              <a:solidFill>
                <a:srgbClr val="0000FF"/>
              </a:solidFill>
              <a:latin typeface="+mn-ea"/>
              <a:cs typeface="+mn-ea"/>
            </a:endParaRPr>
          </a:p>
        </p:txBody>
      </p:sp>
      <p:sp>
        <p:nvSpPr>
          <p:cNvPr id="44077" name="文本框 44076"/>
          <p:cNvSpPr txBox="1"/>
          <p:nvPr/>
        </p:nvSpPr>
        <p:spPr>
          <a:xfrm>
            <a:off x="498793" y="4982528"/>
            <a:ext cx="905986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关于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轴对称的点: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横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坐标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相同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,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纵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坐标互为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相反数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。</a:t>
            </a:r>
          </a:p>
        </p:txBody>
      </p:sp>
      <p:sp>
        <p:nvSpPr>
          <p:cNvPr id="44078" name="文本框 44077"/>
          <p:cNvSpPr txBox="1"/>
          <p:nvPr/>
        </p:nvSpPr>
        <p:spPr>
          <a:xfrm>
            <a:off x="498793" y="5828348"/>
            <a:ext cx="905986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关于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轴对称的点: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纵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坐标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相同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,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横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坐标互为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隶书" pitchFamily="49" charset="-122"/>
              </a:rPr>
              <a:t>相反数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隶书" pitchFamily="49" charset="-122"/>
              </a:rPr>
              <a:t>。</a:t>
            </a:r>
          </a:p>
        </p:txBody>
      </p:sp>
      <p:sp>
        <p:nvSpPr>
          <p:cNvPr id="21550" name="文本框 44078"/>
          <p:cNvSpPr txBox="1"/>
          <p:nvPr/>
        </p:nvSpPr>
        <p:spPr>
          <a:xfrm>
            <a:off x="10185400" y="1609090"/>
            <a:ext cx="52705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A </a:t>
            </a:r>
          </a:p>
        </p:txBody>
      </p:sp>
      <p:sp>
        <p:nvSpPr>
          <p:cNvPr id="21551" name="文本框 44079"/>
          <p:cNvSpPr txBox="1"/>
          <p:nvPr/>
        </p:nvSpPr>
        <p:spPr>
          <a:xfrm>
            <a:off x="10360025" y="3809365"/>
            <a:ext cx="4143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21552" name="文本框 44080"/>
          <p:cNvSpPr txBox="1"/>
          <p:nvPr/>
        </p:nvSpPr>
        <p:spPr>
          <a:xfrm>
            <a:off x="7604125" y="1599565"/>
            <a:ext cx="4397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21553" name="文本框 44081"/>
          <p:cNvSpPr txBox="1"/>
          <p:nvPr/>
        </p:nvSpPr>
        <p:spPr>
          <a:xfrm>
            <a:off x="7747000" y="3895090"/>
            <a:ext cx="4397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D</a:t>
            </a:r>
          </a:p>
        </p:txBody>
      </p:sp>
      <p:sp>
        <p:nvSpPr>
          <p:cNvPr id="21505" name="矩形 44033"/>
          <p:cNvSpPr/>
          <p:nvPr/>
        </p:nvSpPr>
        <p:spPr>
          <a:xfrm>
            <a:off x="2326958" y="877253"/>
            <a:ext cx="8788400" cy="1076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3200" b="1" dirty="0">
                <a:latin typeface="+mn-ea"/>
                <a:cs typeface="+mn-ea"/>
              </a:rPr>
              <a:t>分别写出图中点</a:t>
            </a:r>
            <a:r>
              <a:rPr lang="en-US" altLang="zh-CN" sz="3200" b="1" dirty="0">
                <a:latin typeface="+mn-ea"/>
                <a:cs typeface="+mn-ea"/>
              </a:rPr>
              <a:t>A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B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C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D</a:t>
            </a:r>
            <a:r>
              <a:rPr lang="zh-CN" altLang="en-US" sz="3200" b="1" dirty="0">
                <a:latin typeface="+mn-ea"/>
                <a:cs typeface="+mn-ea"/>
              </a:rPr>
              <a:t>的坐标,</a:t>
            </a:r>
          </a:p>
          <a:p>
            <a:r>
              <a:rPr lang="zh-CN" altLang="en-US" sz="3200" b="1" dirty="0">
                <a:latin typeface="+mn-ea"/>
                <a:cs typeface="+mn-ea"/>
              </a:rPr>
              <a:t>观察图形，并回答问题。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99705" y="2334895"/>
            <a:ext cx="4064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250805" y="2318385"/>
            <a:ext cx="4064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003030" y="3135630"/>
            <a:ext cx="8305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003030" y="1471295"/>
            <a:ext cx="4064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2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2000"/>
                                        <p:tgtEl>
                                          <p:spTgt spid="44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2000"/>
                                        <p:tgtEl>
                                          <p:spTgt spid="4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39" grpId="0" animBg="1"/>
      <p:bldP spid="44069" grpId="0" animBg="1"/>
      <p:bldP spid="44070" grpId="0" animBg="1"/>
      <p:bldP spid="44075" grpId="0" animBg="1"/>
      <p:bldP spid="44076" grpId="0" animBg="1"/>
      <p:bldP spid="44077" grpId="0" animBg="1"/>
      <p:bldP spid="440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2529" name="椭圆 45057"/>
          <p:cNvSpPr/>
          <p:nvPr/>
        </p:nvSpPr>
        <p:spPr>
          <a:xfrm>
            <a:off x="9959023" y="2479040"/>
            <a:ext cx="152400" cy="1524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0" name="椭圆 45058"/>
          <p:cNvSpPr/>
          <p:nvPr/>
        </p:nvSpPr>
        <p:spPr>
          <a:xfrm>
            <a:off x="7520623" y="2479040"/>
            <a:ext cx="152400" cy="1524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椭圆 45059"/>
          <p:cNvSpPr/>
          <p:nvPr/>
        </p:nvSpPr>
        <p:spPr>
          <a:xfrm>
            <a:off x="9959023" y="4155440"/>
            <a:ext cx="152400" cy="1524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文本框 45060"/>
          <p:cNvSpPr txBox="1"/>
          <p:nvPr/>
        </p:nvSpPr>
        <p:spPr>
          <a:xfrm>
            <a:off x="10035223" y="1945640"/>
            <a:ext cx="990600" cy="549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(3,2)</a:t>
            </a:r>
          </a:p>
        </p:txBody>
      </p:sp>
      <p:sp>
        <p:nvSpPr>
          <p:cNvPr id="22533" name="文本框 45061"/>
          <p:cNvSpPr txBox="1"/>
          <p:nvPr/>
        </p:nvSpPr>
        <p:spPr>
          <a:xfrm>
            <a:off x="10187623" y="4231640"/>
            <a:ext cx="1143000" cy="549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(3,-2)</a:t>
            </a:r>
          </a:p>
        </p:txBody>
      </p:sp>
      <p:sp>
        <p:nvSpPr>
          <p:cNvPr id="22534" name="文本框 45062"/>
          <p:cNvSpPr txBox="1"/>
          <p:nvPr/>
        </p:nvSpPr>
        <p:spPr>
          <a:xfrm>
            <a:off x="7776210" y="3317240"/>
            <a:ext cx="3730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22535" name="文本框 45063"/>
          <p:cNvSpPr txBox="1"/>
          <p:nvPr/>
        </p:nvSpPr>
        <p:spPr>
          <a:xfrm>
            <a:off x="8157210" y="3317240"/>
            <a:ext cx="43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22536" name="文本框 45064"/>
          <p:cNvSpPr txBox="1"/>
          <p:nvPr/>
        </p:nvSpPr>
        <p:spPr>
          <a:xfrm>
            <a:off x="10290810" y="3317240"/>
            <a:ext cx="2968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2537" name="文本框 45065"/>
          <p:cNvSpPr txBox="1"/>
          <p:nvPr/>
        </p:nvSpPr>
        <p:spPr>
          <a:xfrm>
            <a:off x="9909810" y="3317240"/>
            <a:ext cx="2968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2538" name="文本框 45066"/>
          <p:cNvSpPr txBox="1"/>
          <p:nvPr/>
        </p:nvSpPr>
        <p:spPr>
          <a:xfrm>
            <a:off x="9452610" y="3317240"/>
            <a:ext cx="2968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2539" name="文本框 45067"/>
          <p:cNvSpPr txBox="1"/>
          <p:nvPr/>
        </p:nvSpPr>
        <p:spPr>
          <a:xfrm>
            <a:off x="9071610" y="331724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grpSp>
        <p:nvGrpSpPr>
          <p:cNvPr id="22540" name="组合 45068"/>
          <p:cNvGrpSpPr/>
          <p:nvPr/>
        </p:nvGrpSpPr>
        <p:grpSpPr>
          <a:xfrm>
            <a:off x="6557010" y="3369628"/>
            <a:ext cx="4621213" cy="73025"/>
            <a:chOff x="0" y="0"/>
            <a:chExt cx="3579" cy="79"/>
          </a:xfrm>
        </p:grpSpPr>
        <p:sp>
          <p:nvSpPr>
            <p:cNvPr id="22541" name="直接连接符 45069"/>
            <p:cNvSpPr/>
            <p:nvPr/>
          </p:nvSpPr>
          <p:spPr>
            <a:xfrm>
              <a:off x="0" y="43"/>
              <a:ext cx="3578" cy="0"/>
            </a:xfrm>
            <a:prstGeom prst="line">
              <a:avLst/>
            </a:prstGeom>
            <a:ln w="28575" cap="sq" cmpd="sng">
              <a:solidFill>
                <a:srgbClr val="CC3300"/>
              </a:solidFill>
              <a:prstDash val="solid"/>
              <a:round/>
              <a:headEnd type="none" w="med" len="med"/>
              <a:tailEnd type="triangle" w="sm" len="sm"/>
            </a:ln>
          </p:spPr>
        </p:sp>
        <p:sp>
          <p:nvSpPr>
            <p:cNvPr id="22542" name="等腰三角形 45070"/>
            <p:cNvSpPr/>
            <p:nvPr/>
          </p:nvSpPr>
          <p:spPr>
            <a:xfrm rot="5400000">
              <a:off x="3491" y="1"/>
              <a:ext cx="79" cy="77"/>
            </a:xfrm>
            <a:prstGeom prst="triangle">
              <a:avLst>
                <a:gd name="adj" fmla="val 50000"/>
              </a:avLst>
            </a:prstGeom>
            <a:solidFill>
              <a:srgbClr val="CC3300"/>
            </a:solidFill>
            <a:ln w="9525">
              <a:noFill/>
            </a:ln>
          </p:spPr>
          <p:txBody>
            <a:bodyPr anchor="t"/>
            <a:lstStyle/>
            <a:p>
              <a:pPr eaLnBrk="0" hangingPunct="0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22543" name="对象 45071"/>
          <p:cNvGraphicFramePr/>
          <p:nvPr/>
        </p:nvGraphicFramePr>
        <p:xfrm>
          <a:off x="11178223" y="3393440"/>
          <a:ext cx="30162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7" imgW="114300" imgH="127000" progId="Equation.3">
                  <p:embed/>
                </p:oleObj>
              </mc:Choice>
              <mc:Fallback>
                <p:oleObj r:id="rId7" imgW="114300" imgH="1270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178223" y="3393440"/>
                        <a:ext cx="301625" cy="334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4" name="文本框 45072"/>
          <p:cNvSpPr txBox="1"/>
          <p:nvPr/>
        </p:nvSpPr>
        <p:spPr>
          <a:xfrm>
            <a:off x="7319010" y="3317240"/>
            <a:ext cx="3730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22545" name="文本框 45073"/>
          <p:cNvSpPr txBox="1"/>
          <p:nvPr/>
        </p:nvSpPr>
        <p:spPr>
          <a:xfrm>
            <a:off x="6938010" y="3317240"/>
            <a:ext cx="373063" cy="438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-4</a:t>
            </a:r>
          </a:p>
        </p:txBody>
      </p:sp>
      <p:sp>
        <p:nvSpPr>
          <p:cNvPr id="22546" name="文本框 45074"/>
          <p:cNvSpPr txBox="1"/>
          <p:nvPr/>
        </p:nvSpPr>
        <p:spPr>
          <a:xfrm>
            <a:off x="8511223" y="4841240"/>
            <a:ext cx="43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-4</a:t>
            </a:r>
          </a:p>
        </p:txBody>
      </p:sp>
      <p:grpSp>
        <p:nvGrpSpPr>
          <p:cNvPr id="22547" name="组合 45075"/>
          <p:cNvGrpSpPr/>
          <p:nvPr/>
        </p:nvGrpSpPr>
        <p:grpSpPr>
          <a:xfrm>
            <a:off x="8739823" y="1945640"/>
            <a:ext cx="152400" cy="3276600"/>
            <a:chOff x="0" y="0"/>
            <a:chExt cx="79" cy="2736"/>
          </a:xfrm>
        </p:grpSpPr>
        <p:sp>
          <p:nvSpPr>
            <p:cNvPr id="22548" name="直接连接符 45076"/>
            <p:cNvSpPr/>
            <p:nvPr/>
          </p:nvSpPr>
          <p:spPr>
            <a:xfrm flipV="1">
              <a:off x="40" y="40"/>
              <a:ext cx="0" cy="2696"/>
            </a:xfrm>
            <a:prstGeom prst="line">
              <a:avLst/>
            </a:prstGeom>
            <a:ln w="28575" cap="sq" cmpd="sng">
              <a:solidFill>
                <a:srgbClr val="CC3300"/>
              </a:solidFill>
              <a:prstDash val="solid"/>
              <a:round/>
              <a:headEnd type="none" w="med" len="med"/>
              <a:tailEnd type="triangle" w="sm" len="sm"/>
            </a:ln>
          </p:spPr>
        </p:sp>
        <p:sp>
          <p:nvSpPr>
            <p:cNvPr id="22549" name="等腰三角形 45077"/>
            <p:cNvSpPr/>
            <p:nvPr/>
          </p:nvSpPr>
          <p:spPr>
            <a:xfrm>
              <a:off x="0" y="0"/>
              <a:ext cx="79" cy="78"/>
            </a:xfrm>
            <a:prstGeom prst="triangle">
              <a:avLst>
                <a:gd name="adj" fmla="val 50000"/>
              </a:avLst>
            </a:prstGeom>
            <a:solidFill>
              <a:srgbClr val="CC3300"/>
            </a:solidFill>
            <a:ln w="9525">
              <a:noFill/>
            </a:ln>
          </p:spPr>
          <p:txBody>
            <a:bodyPr anchor="t"/>
            <a:lstStyle/>
            <a:p>
              <a:pPr eaLnBrk="0" hangingPunct="0"/>
              <a:endParaRPr lang="zh-CN" altLang="en-US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50" name="文本框 45078"/>
          <p:cNvSpPr txBox="1"/>
          <p:nvPr/>
        </p:nvSpPr>
        <p:spPr>
          <a:xfrm>
            <a:off x="8479473" y="1607503"/>
            <a:ext cx="3365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2551" name="文本框 45079"/>
          <p:cNvSpPr txBox="1"/>
          <p:nvPr/>
        </p:nvSpPr>
        <p:spPr>
          <a:xfrm>
            <a:off x="8587423" y="286004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2552" name="文本框 45080"/>
          <p:cNvSpPr txBox="1"/>
          <p:nvPr/>
        </p:nvSpPr>
        <p:spPr>
          <a:xfrm>
            <a:off x="8587423" y="240284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2553" name="文本框 45081"/>
          <p:cNvSpPr txBox="1"/>
          <p:nvPr/>
        </p:nvSpPr>
        <p:spPr>
          <a:xfrm>
            <a:off x="8587423" y="202184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2554" name="文本框 45082"/>
          <p:cNvSpPr txBox="1"/>
          <p:nvPr/>
        </p:nvSpPr>
        <p:spPr>
          <a:xfrm>
            <a:off x="8511223" y="4536440"/>
            <a:ext cx="43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22555" name="文本框 45083"/>
          <p:cNvSpPr txBox="1"/>
          <p:nvPr/>
        </p:nvSpPr>
        <p:spPr>
          <a:xfrm>
            <a:off x="8511223" y="3622040"/>
            <a:ext cx="43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22556" name="文本框 45084"/>
          <p:cNvSpPr txBox="1"/>
          <p:nvPr/>
        </p:nvSpPr>
        <p:spPr>
          <a:xfrm>
            <a:off x="8511223" y="4079240"/>
            <a:ext cx="43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22557" name="直接连接符 45085"/>
          <p:cNvSpPr/>
          <p:nvPr/>
        </p:nvSpPr>
        <p:spPr>
          <a:xfrm>
            <a:off x="10035223" y="2631440"/>
            <a:ext cx="0" cy="76200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58" name="直接连接符 45086"/>
          <p:cNvSpPr/>
          <p:nvPr/>
        </p:nvSpPr>
        <p:spPr>
          <a:xfrm flipH="1">
            <a:off x="8816023" y="2555240"/>
            <a:ext cx="1219200" cy="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59" name="直接连接符 45087"/>
          <p:cNvSpPr/>
          <p:nvPr/>
        </p:nvSpPr>
        <p:spPr>
          <a:xfrm flipH="1">
            <a:off x="8816023" y="4231640"/>
            <a:ext cx="1219200" cy="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0" name="直接连接符 45088"/>
          <p:cNvSpPr/>
          <p:nvPr/>
        </p:nvSpPr>
        <p:spPr>
          <a:xfrm>
            <a:off x="10035223" y="3469640"/>
            <a:ext cx="0" cy="76200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1" name="直接连接符 45089"/>
          <p:cNvSpPr/>
          <p:nvPr/>
        </p:nvSpPr>
        <p:spPr>
          <a:xfrm flipH="1">
            <a:off x="7596823" y="2555240"/>
            <a:ext cx="1219200" cy="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2" name="直接连接符 45090"/>
          <p:cNvSpPr/>
          <p:nvPr/>
        </p:nvSpPr>
        <p:spPr>
          <a:xfrm>
            <a:off x="7596823" y="2631440"/>
            <a:ext cx="0" cy="76200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3" name="文本框 45091"/>
          <p:cNvSpPr txBox="1"/>
          <p:nvPr/>
        </p:nvSpPr>
        <p:spPr>
          <a:xfrm>
            <a:off x="7520623" y="1945640"/>
            <a:ext cx="1143000" cy="549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(-3,2)</a:t>
            </a:r>
          </a:p>
        </p:txBody>
      </p:sp>
      <p:sp>
        <p:nvSpPr>
          <p:cNvPr id="22564" name="文本框 45092"/>
          <p:cNvSpPr txBox="1"/>
          <p:nvPr/>
        </p:nvSpPr>
        <p:spPr>
          <a:xfrm>
            <a:off x="7596823" y="4307840"/>
            <a:ext cx="1143000" cy="549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(-3,-2)</a:t>
            </a:r>
          </a:p>
        </p:txBody>
      </p:sp>
      <p:sp>
        <p:nvSpPr>
          <p:cNvPr id="22565" name="直接连接符 45093"/>
          <p:cNvSpPr/>
          <p:nvPr/>
        </p:nvSpPr>
        <p:spPr>
          <a:xfrm>
            <a:off x="7596823" y="3393440"/>
            <a:ext cx="0" cy="76200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6" name="直接连接符 45094"/>
          <p:cNvSpPr/>
          <p:nvPr/>
        </p:nvSpPr>
        <p:spPr>
          <a:xfrm flipH="1">
            <a:off x="7596823" y="4231640"/>
            <a:ext cx="1219200" cy="0"/>
          </a:xfrm>
          <a:prstGeom prst="line">
            <a:avLst/>
          </a:prstGeom>
          <a:ln w="57150" cap="flat" cmpd="sng">
            <a:solidFill>
              <a:srgbClr val="CC0099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567" name="椭圆 45095"/>
          <p:cNvSpPr/>
          <p:nvPr/>
        </p:nvSpPr>
        <p:spPr>
          <a:xfrm>
            <a:off x="7520623" y="4155440"/>
            <a:ext cx="152400" cy="1524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8" name="文本框 45096"/>
          <p:cNvSpPr txBox="1"/>
          <p:nvPr/>
        </p:nvSpPr>
        <p:spPr>
          <a:xfrm>
            <a:off x="8587423" y="3317240"/>
            <a:ext cx="381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5098" name="矩形 45097"/>
          <p:cNvSpPr/>
          <p:nvPr/>
        </p:nvSpPr>
        <p:spPr>
          <a:xfrm>
            <a:off x="394970" y="2063750"/>
            <a:ext cx="539369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C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位置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有什么特点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  <a:p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与点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C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的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坐标</a:t>
            </a:r>
            <a:r>
              <a:rPr lang="zh-CN" altLang="en-US" sz="3200" dirty="0">
                <a:solidFill>
                  <a:srgbClr val="0000FF"/>
                </a:solidFill>
                <a:latin typeface="+mn-ea"/>
                <a:cs typeface="+mn-ea"/>
              </a:rPr>
              <a:t>有什么关系</a:t>
            </a:r>
            <a:r>
              <a:rPr lang="en-US" altLang="zh-CN" sz="3200" dirty="0">
                <a:solidFill>
                  <a:srgbClr val="0000FF"/>
                </a:solidFill>
                <a:latin typeface="+mn-ea"/>
                <a:cs typeface="+mn-ea"/>
              </a:rPr>
              <a:t>?</a:t>
            </a:r>
          </a:p>
        </p:txBody>
      </p:sp>
      <p:sp>
        <p:nvSpPr>
          <p:cNvPr id="45099" name="文本框 45098"/>
          <p:cNvSpPr txBox="1"/>
          <p:nvPr/>
        </p:nvSpPr>
        <p:spPr>
          <a:xfrm>
            <a:off x="334010" y="3513455"/>
            <a:ext cx="611632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关于原点对称的点：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横坐标、纵坐标都互为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相反数。</a:t>
            </a:r>
          </a:p>
        </p:txBody>
      </p:sp>
      <p:sp>
        <p:nvSpPr>
          <p:cNvPr id="45100" name="直接连接符 45099"/>
          <p:cNvSpPr/>
          <p:nvPr/>
        </p:nvSpPr>
        <p:spPr>
          <a:xfrm>
            <a:off x="7596823" y="2555240"/>
            <a:ext cx="2514600" cy="1752600"/>
          </a:xfrm>
          <a:prstGeom prst="line">
            <a:avLst/>
          </a:prstGeom>
          <a:ln w="5715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72" name="文本框 45100"/>
          <p:cNvSpPr txBox="1"/>
          <p:nvPr/>
        </p:nvSpPr>
        <p:spPr>
          <a:xfrm>
            <a:off x="9806623" y="1945640"/>
            <a:ext cx="530225" cy="620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solidFill>
                  <a:srgbClr val="99FF33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2573" name="文本框 45101"/>
          <p:cNvSpPr txBox="1"/>
          <p:nvPr/>
        </p:nvSpPr>
        <p:spPr>
          <a:xfrm>
            <a:off x="9979660" y="4145915"/>
            <a:ext cx="417513" cy="622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22574" name="文本框 45102"/>
          <p:cNvSpPr txBox="1"/>
          <p:nvPr/>
        </p:nvSpPr>
        <p:spPr>
          <a:xfrm>
            <a:off x="7225348" y="1936115"/>
            <a:ext cx="441325" cy="622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22575" name="文本框 45103"/>
          <p:cNvSpPr txBox="1"/>
          <p:nvPr/>
        </p:nvSpPr>
        <p:spPr>
          <a:xfrm>
            <a:off x="7369176" y="4231640"/>
            <a:ext cx="43942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D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2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5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8" grpId="0" animBg="1"/>
      <p:bldP spid="450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6083" name="文本框 46082"/>
          <p:cNvSpPr txBox="1"/>
          <p:nvPr/>
        </p:nvSpPr>
        <p:spPr>
          <a:xfrm>
            <a:off x="974090" y="906780"/>
            <a:ext cx="7981950" cy="26943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平面直角坐标系中的点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       关于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轴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的对称点是（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x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-y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）；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       关于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轴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的对称点是（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-x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y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）；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       关于原点的对称点是（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-x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rgbClr val="0000FF"/>
                </a:solidFill>
                <a:latin typeface="+mn-ea"/>
                <a:cs typeface="+mn-ea"/>
              </a:rPr>
              <a:t>-y</a:t>
            </a:r>
            <a:r>
              <a:rPr lang="zh-CN" altLang="en-US" sz="3600" dirty="0">
                <a:solidFill>
                  <a:srgbClr val="0000FF"/>
                </a:solidFill>
                <a:latin typeface="+mn-ea"/>
                <a:cs typeface="+mn-ea"/>
              </a:rPr>
              <a:t>）。</a:t>
            </a:r>
          </a:p>
        </p:txBody>
      </p:sp>
      <p:sp>
        <p:nvSpPr>
          <p:cNvPr id="45058" name="矩形 100354"/>
          <p:cNvSpPr/>
          <p:nvPr/>
        </p:nvSpPr>
        <p:spPr>
          <a:xfrm>
            <a:off x="1120140" y="3233420"/>
            <a:ext cx="1049210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例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: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点（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4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3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）与点（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4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- 3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）的关系是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(      )</a:t>
            </a:r>
            <a:b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）关于原点对称</a:t>
            </a:r>
            <a:b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）关于 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轴对称</a:t>
            </a:r>
            <a:b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C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）关于 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y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轴对称</a:t>
            </a:r>
            <a:b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cs typeface="+mn-ea"/>
              </a:rPr>
              <a:t>D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cs typeface="+mn-ea"/>
              </a:rPr>
              <a:t>）不能构成对称关系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311640" y="3731260"/>
            <a:ext cx="623888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charRg st="35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charRg st="35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charRg st="52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charRg st="52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48130" name="矩形 48129"/>
          <p:cNvSpPr/>
          <p:nvPr/>
        </p:nvSpPr>
        <p:spPr>
          <a:xfrm>
            <a:off x="761365" y="904240"/>
            <a:ext cx="8770938" cy="3634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.与点P(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,-1)关于原点的对称点是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（2，n）,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则m+n的值为_______。</a:t>
            </a:r>
          </a:p>
          <a:p>
            <a:pPr>
              <a:lnSpc>
                <a:spcPct val="120000"/>
              </a:lnSpc>
            </a:pP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.若点A（n,2）与B（-3，m）关于原点对称，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则n-m的值为______。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39845" y="2016760"/>
            <a:ext cx="1189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68090" y="3754755"/>
            <a:ext cx="1189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867451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</TotalTime>
  <Words>831</Words>
  <Application>Microsoft Office PowerPoint</Application>
  <PresentationFormat>自定义</PresentationFormat>
  <Paragraphs>168</Paragraphs>
  <Slides>16</Slides>
  <Notes>14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Office 主题</vt:lpstr>
      <vt:lpstr>Equation.KSEE3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494</cp:revision>
  <dcterms:created xsi:type="dcterms:W3CDTF">2017-03-29T03:26:00Z</dcterms:created>
  <dcterms:modified xsi:type="dcterms:W3CDTF">2020-04-24T02:34:27Z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